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74" r:id="rId3"/>
    <p:sldId id="328" r:id="rId4"/>
    <p:sldId id="334" r:id="rId5"/>
    <p:sldId id="258" r:id="rId6"/>
    <p:sldId id="289" r:id="rId7"/>
    <p:sldId id="363" r:id="rId8"/>
    <p:sldId id="336" r:id="rId9"/>
    <p:sldId id="365" r:id="rId10"/>
    <p:sldId id="366" r:id="rId11"/>
    <p:sldId id="367" r:id="rId12"/>
    <p:sldId id="368" r:id="rId13"/>
    <p:sldId id="369" r:id="rId14"/>
    <p:sldId id="375" r:id="rId15"/>
    <p:sldId id="370" r:id="rId16"/>
    <p:sldId id="371" r:id="rId17"/>
    <p:sldId id="372" r:id="rId18"/>
    <p:sldId id="373" r:id="rId19"/>
    <p:sldId id="358" r:id="rId20"/>
    <p:sldId id="364" r:id="rId21"/>
    <p:sldId id="361" r:id="rId22"/>
    <p:sldId id="329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14" autoAdjust="0"/>
  </p:normalViewPr>
  <p:slideViewPr>
    <p:cSldViewPr>
      <p:cViewPr varScale="1">
        <p:scale>
          <a:sx n="38" d="100"/>
          <a:sy n="38" d="100"/>
        </p:scale>
        <p:origin x="-1232" y="-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6FD3EF-4A85-40DD-99BF-ED90A183BFF3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FD3EF-4A85-40DD-99BF-ED90A183BFF3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CC6FD3EF-4A85-40DD-99BF-ED90A183BFF3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6FD3EF-4A85-40DD-99BF-ED90A183BFF3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6FD3EF-4A85-40DD-99BF-ED90A183BFF3}" type="datetimeFigureOut">
              <a:rPr lang="hr-HR" smtClean="0"/>
              <a:pPr/>
              <a:t>4.11.2021.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6A4FD4-8499-480E-9516-B8C5A09AF87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-justice.europa.eu/content_succession-380-hr.do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1829761"/>
          </a:xfrm>
        </p:spPr>
        <p:txBody>
          <a:bodyPr>
            <a:normAutofit/>
          </a:bodyPr>
          <a:lstStyle/>
          <a:p>
            <a:r>
              <a:rPr lang="hr-HR" sz="2400" dirty="0" smtClean="0"/>
              <a:t>EUROPSKA UREDBA O NASLJEĐIVANJU  S OSVRTOM NA NADLEŽNOST I MJERODAVNO PRAVO KAD SU U PITANJU TREĆE DRŽAVE  I EUROPSKU POTVRDU O NASLJEĐIVANJU</a:t>
            </a:r>
            <a:endParaRPr lang="hr-HR" sz="24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5004048" y="4236960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	Nives Grubišić Đogić</a:t>
            </a:r>
          </a:p>
          <a:p>
            <a:r>
              <a:rPr lang="hr-HR" dirty="0" smtClean="0"/>
              <a:t>Općinski sud u Novom Zagrebu</a:t>
            </a:r>
            <a:endParaRPr lang="hr-H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Zahtjev za prethodnu odluku C-645/2020 od 4. lipnja 2021.</a:t>
            </a:r>
            <a:endParaRPr lang="hr-HR" dirty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r>
              <a:rPr lang="hr-HR" dirty="0" smtClean="0"/>
              <a:t>Granice ovlasti sudova DČ-645/2020 - dužnost ex </a:t>
            </a:r>
            <a:r>
              <a:rPr lang="hr-HR" dirty="0" err="1" smtClean="0"/>
              <a:t>offo</a:t>
            </a:r>
            <a:r>
              <a:rPr lang="hr-HR" dirty="0" smtClean="0"/>
              <a:t> ispitivanja svih kriterija (općih i supsidijarnih)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NADLEŽNOST U PREKOGRANIČNIM POSTUPCIMA S TREĆIM DRŽAVAMA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4870138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hr-HR" dirty="0" smtClean="0"/>
              <a:t>Forum </a:t>
            </a:r>
            <a:r>
              <a:rPr lang="hr-HR" dirty="0" err="1" smtClean="0"/>
              <a:t>necessitatis</a:t>
            </a:r>
            <a:r>
              <a:rPr lang="hr-HR" dirty="0" smtClean="0"/>
              <a:t>-uspostava nadležnosti u slučaju uskrate pravosuđa - čl. 11. Uredbe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Uvjet- „u dovoljnoj mjeri povezan” (državljanstvo, </a:t>
            </a:r>
            <a:r>
              <a:rPr lang="hr-HR" dirty="0" err="1" smtClean="0"/>
              <a:t>u.b</a:t>
            </a:r>
            <a:r>
              <a:rPr lang="hr-HR" dirty="0" smtClean="0"/>
              <a:t>  u protekle 5 godina)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-opće zapreke- pravne (pravna nemogućnost postupanja) i faktične (rat, prirodne katastrofe, </a:t>
            </a:r>
            <a:r>
              <a:rPr lang="hr-HR" dirty="0" err="1" smtClean="0"/>
              <a:t>pandemije</a:t>
            </a:r>
            <a:r>
              <a:rPr lang="hr-HR" dirty="0" smtClean="0"/>
              <a:t>)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Relativne zapreke- postupanje u razumnim okvirima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NADLEŽNOST U PREKOGRANIČNIM POSTUPCIMA S TREĆIM DRŽAVAMA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1638105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r-HR" dirty="0" smtClean="0"/>
              <a:t>IZBOR SUDA- PREŠUTNA I IZRIČITA PROROGACIJA- čl. 5-9 Uredbe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Relativna autonomija stranaka-ograničena voljom ostavitelja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Materijalne pretpostavke</a:t>
            </a:r>
          </a:p>
          <a:p>
            <a:pPr marL="109728" indent="0">
              <a:buNone/>
            </a:pPr>
            <a:r>
              <a:rPr lang="hr-HR" dirty="0" smtClean="0"/>
              <a:t>-izbor mjerodavnog prava</a:t>
            </a:r>
          </a:p>
          <a:p>
            <a:pPr marL="109728" indent="0">
              <a:buNone/>
            </a:pPr>
            <a:r>
              <a:rPr lang="hr-HR" dirty="0" smtClean="0"/>
              <a:t>-sud DČ državljanstva ostavitelja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NADLEŽNOST U PREKOGRANIČNIM POSTUPCIMA S TREĆIM DRŽAVAMA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6176442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r-HR" dirty="0" smtClean="0"/>
              <a:t>Formalne pretpostavke</a:t>
            </a:r>
          </a:p>
          <a:p>
            <a:pPr marL="109728" indent="0">
              <a:buNone/>
            </a:pPr>
            <a:r>
              <a:rPr lang="hr-HR" dirty="0" smtClean="0"/>
              <a:t>Pisani oblik</a:t>
            </a:r>
          </a:p>
          <a:p>
            <a:pPr marL="109728" indent="0">
              <a:buNone/>
            </a:pPr>
            <a:r>
              <a:rPr lang="hr-HR" dirty="0" smtClean="0"/>
              <a:t>Datum</a:t>
            </a:r>
          </a:p>
          <a:p>
            <a:pPr marL="109728" indent="0">
              <a:buNone/>
            </a:pPr>
            <a:r>
              <a:rPr lang="hr-HR" dirty="0" smtClean="0"/>
              <a:t>Potpis (može u elektronski)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Prešutna </a:t>
            </a:r>
            <a:r>
              <a:rPr lang="hr-HR" dirty="0" err="1" smtClean="0"/>
              <a:t>prorogacija</a:t>
            </a:r>
            <a:r>
              <a:rPr lang="hr-HR" dirty="0" smtClean="0"/>
              <a:t>-naknadni pristanak i upuštanje u raspravljanje pred sudom DČ izabranog prava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NADLEŽNOST U PREKOGRANIČNIM POSTUPCIMA S TREĆIM DRŽAVAMA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2028640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r-HR" dirty="0" smtClean="0"/>
              <a:t>Ograničenje postupka (čl. 12)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smtClean="0"/>
              <a:t>Pretpostavke:</a:t>
            </a: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r>
              <a:rPr lang="hr-HR" dirty="0" smtClean="0"/>
              <a:t>-na zahtjev jedne od stranaka</a:t>
            </a:r>
          </a:p>
          <a:p>
            <a:pPr marL="109728" indent="0">
              <a:buNone/>
            </a:pPr>
            <a:r>
              <a:rPr lang="hr-HR" dirty="0" smtClean="0"/>
              <a:t>-dio ili dijelovi imovine u trećoj državi</a:t>
            </a:r>
          </a:p>
          <a:p>
            <a:pPr marL="109728" indent="0">
              <a:buNone/>
            </a:pPr>
            <a:r>
              <a:rPr lang="hr-HR" dirty="0" smtClean="0"/>
              <a:t>-bojazan da odluka neće biti priznata ili izvršena u trećoj država</a:t>
            </a:r>
            <a:endParaRPr lang="hr-HR" dirty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NADLEŽNOST U PREKOGRANIČNIM POSTUPCIMA S TREĆIM DRŽAVAMA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6432798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hr-HR" dirty="0"/>
              <a:t>Sukob nadležnosti između </a:t>
            </a:r>
            <a:r>
              <a:rPr lang="hr-HR" dirty="0" smtClean="0"/>
              <a:t>DČ</a:t>
            </a:r>
          </a:p>
          <a:p>
            <a:pPr marL="109728" indent="0">
              <a:buNone/>
            </a:pPr>
            <a:r>
              <a:rPr lang="hr-HR" dirty="0" smtClean="0"/>
              <a:t>sud </a:t>
            </a:r>
            <a:r>
              <a:rPr lang="hr-HR" dirty="0"/>
              <a:t>DČ opće nadležnosti </a:t>
            </a:r>
            <a:r>
              <a:rPr lang="hr-HR" dirty="0" smtClean="0"/>
              <a:t> ima diskrecijsku </a:t>
            </a:r>
            <a:r>
              <a:rPr lang="hr-HR" dirty="0"/>
              <a:t>ovlasti odbiti nadležnost na prijedlog jedne od stranaka </a:t>
            </a: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r>
              <a:rPr lang="hr-HR" dirty="0" smtClean="0"/>
              <a:t>Uvjet –postupak bi se lakše proveo</a:t>
            </a:r>
            <a:endParaRPr lang="hr-HR" dirty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r>
              <a:rPr lang="hr-HR" dirty="0" smtClean="0"/>
              <a:t>C-422/2020  od 9. rujna 2021.- načelo povjerenja u odluke DČ</a:t>
            </a:r>
            <a:endParaRPr lang="hr-HR" dirty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NADLEŽNOST U PREKOGRANIČNIM POSTUPCIMA S TREĆIM DRŽAVAMA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212307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hr-HR" dirty="0" smtClean="0"/>
              <a:t>Načelo jedinstva ostavine- jedno pravo za cijelu ostavinu (t. 37. Preambule)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Opća poveznica-uobičajeno boravište ostavitelja u trenutku smrti (jednako kao za nadležnost)-čl.21 Uredbe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Opća primjena- i pravo trećih država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Moguće odstupanje od načela jedinstva ostavine- kolizijske norme 3. države  upućuju na pravo druge države za dio ostavine</a:t>
            </a:r>
            <a:endParaRPr lang="hr-HR" dirty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MJERODAVNO PRAVO U PREKOGRANIČNIM POSTUPCIMA S TREĆIM DRŽAVAMA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066178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hr-HR" dirty="0" smtClean="0"/>
              <a:t>Odstupanje od općeg načela čl. 21. st. 2 Uredbe-diskrecijske ovlasti suda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Kriterij povezanosti- „ostavitelj očigledno bio više povezan s drugom državom” 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t. 25 Preambule-državljanstvo, nasljednici imovina, uobičajeno boravište u drugoj državi nedugo prije smrti i sl.</a:t>
            </a:r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r>
              <a:rPr lang="hr-HR" dirty="0" smtClean="0"/>
              <a:t>Moguća primjena prava treće države (ako je to država s kojoj je bio više povezan)</a:t>
            </a:r>
            <a:endParaRPr lang="hr-HR" dirty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MJERODAVNO PRAVO U PREKOGRANIČNIM POSTUPCIMA S TREĆIM DRŽAVAMA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20123803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hr-HR" dirty="0" smtClean="0"/>
              <a:t>Izbor prava – čl. 22. Uredbe-autonomija ostavitelja</a:t>
            </a:r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r>
              <a:rPr lang="hr-HR" dirty="0" smtClean="0"/>
              <a:t>izričit ili proizlaziti iz odredbi raspolaganja</a:t>
            </a:r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r>
              <a:rPr lang="hr-HR" dirty="0" smtClean="0"/>
              <a:t>C-387/2020 </a:t>
            </a:r>
            <a:r>
              <a:rPr lang="hr-HR" dirty="0"/>
              <a:t>od 1. rujna 2021.-sud nije meritorno odlučivao-zahtjev nedopušten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Da li je moguć izbor prava treće države ?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r>
              <a:rPr lang="hr-HR" dirty="0" smtClean="0"/>
              <a:t>Da li postojanje bilateralnog ugovora između DČ i treće države isključuje u cijelosti primjenu Uredbe? (pa i u pitanjima koja nisu uređena ugovorom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MJERODAVNO PRAVO U PREKOGRANIČNIM POSTUPCIMA S TREĆIM DRŽAVAMA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4778940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sz="2400" dirty="0" smtClean="0"/>
              <a:t>Svrha-OLAKŠAVANJE DOKAZIVANJA</a:t>
            </a:r>
          </a:p>
          <a:p>
            <a:pPr marL="109728" indent="0">
              <a:buNone/>
            </a:pPr>
            <a:endParaRPr lang="hr-HR" sz="2400" dirty="0" smtClean="0"/>
          </a:p>
          <a:p>
            <a:r>
              <a:rPr lang="hr-HR" sz="2400" dirty="0" smtClean="0"/>
              <a:t>Nije obvezatno</a:t>
            </a:r>
          </a:p>
          <a:p>
            <a:endParaRPr lang="hr-HR" sz="2400" dirty="0" smtClean="0"/>
          </a:p>
          <a:p>
            <a:r>
              <a:rPr lang="hr-HR" sz="2400" dirty="0" smtClean="0"/>
              <a:t>Izdavanje na obrascu</a:t>
            </a:r>
          </a:p>
          <a:p>
            <a:endParaRPr lang="hr-HR" sz="2400" dirty="0" smtClean="0"/>
          </a:p>
          <a:p>
            <a:r>
              <a:rPr lang="hr-HR" sz="2400" dirty="0" smtClean="0"/>
              <a:t>Nadležna tijela –općinski sud i </a:t>
            </a:r>
            <a:r>
              <a:rPr lang="hr-HR" sz="2400" dirty="0" err="1" smtClean="0"/>
              <a:t>jb</a:t>
            </a:r>
            <a:endParaRPr lang="hr-HR" sz="2400" dirty="0" smtClean="0"/>
          </a:p>
          <a:p>
            <a:endParaRPr lang="hr-HR" sz="2400" dirty="0" smtClean="0"/>
          </a:p>
          <a:p>
            <a:r>
              <a:rPr lang="hr-HR" sz="2400" dirty="0" smtClean="0"/>
              <a:t>Za vrijeme ostavinskog postupka i nakon završetka</a:t>
            </a:r>
          </a:p>
          <a:p>
            <a:endParaRPr lang="hr-HR" sz="2400" dirty="0" smtClean="0"/>
          </a:p>
          <a:p>
            <a:r>
              <a:rPr lang="hr-HR" sz="2400" dirty="0" smtClean="0"/>
              <a:t>rok važenje-6 mjeseci, iznimno dulje</a:t>
            </a:r>
          </a:p>
          <a:p>
            <a:endParaRPr lang="hr-HR" sz="2400" dirty="0" smtClean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 smtClean="0"/>
              <a:t>EUROPSKA POTVRDA O NASLJEĐIVANJU</a:t>
            </a:r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15288290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Opće značajke</a:t>
            </a:r>
          </a:p>
          <a:p>
            <a:endParaRPr lang="hr-HR" dirty="0"/>
          </a:p>
          <a:p>
            <a:r>
              <a:rPr lang="hr-HR" dirty="0" smtClean="0"/>
              <a:t>Nadležnost –opći i supsidijarni kriteriji</a:t>
            </a:r>
          </a:p>
          <a:p>
            <a:endParaRPr lang="hr-HR" dirty="0" smtClean="0"/>
          </a:p>
          <a:p>
            <a:r>
              <a:rPr lang="hr-HR" dirty="0" smtClean="0"/>
              <a:t>Mjerodavno pravo – opće pravilo i odstupanja</a:t>
            </a:r>
          </a:p>
          <a:p>
            <a:endParaRPr lang="hr-HR" dirty="0"/>
          </a:p>
          <a:p>
            <a:r>
              <a:rPr lang="hr-HR" dirty="0" smtClean="0"/>
              <a:t>Izbor prava i </a:t>
            </a:r>
            <a:r>
              <a:rPr lang="hr-HR" smtClean="0"/>
              <a:t>nadležnog suda </a:t>
            </a:r>
            <a:endParaRPr lang="hr-HR" dirty="0" smtClean="0"/>
          </a:p>
          <a:p>
            <a:endParaRPr lang="hr-HR" dirty="0" smtClean="0"/>
          </a:p>
          <a:p>
            <a:r>
              <a:rPr lang="hr-HR" dirty="0" smtClean="0"/>
              <a:t>Europska potvrda o nasljeđivanju-problemi i moguća rješenja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O ČEMU ĆE BITI RIJEČI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509987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hr-HR" sz="3200" dirty="0" smtClean="0"/>
              <a:t>PROBLEMI </a:t>
            </a:r>
          </a:p>
          <a:p>
            <a:pPr marL="109728" indent="0" algn="ctr">
              <a:buNone/>
            </a:pPr>
            <a:endParaRPr lang="hr-HR" sz="3200" dirty="0" smtClean="0"/>
          </a:p>
          <a:p>
            <a:r>
              <a:rPr lang="hr-HR" sz="2000" dirty="0" smtClean="0"/>
              <a:t>NEINFORMIRANOST</a:t>
            </a:r>
          </a:p>
          <a:p>
            <a:r>
              <a:rPr lang="hr-HR" sz="2000" dirty="0" smtClean="0"/>
              <a:t>RH-VALJANI </a:t>
            </a:r>
            <a:r>
              <a:rPr lang="hr-HR" sz="2000" dirty="0"/>
              <a:t>TEMELJ ZA UPIS U </a:t>
            </a:r>
            <a:r>
              <a:rPr lang="hr-HR" sz="2000" dirty="0" smtClean="0"/>
              <a:t>ZK?</a:t>
            </a:r>
          </a:p>
          <a:p>
            <a:r>
              <a:rPr lang="hr-HR" sz="2000" dirty="0" smtClean="0"/>
              <a:t>C-45/2012 od 4. lipnja 2012. - VS Litve</a:t>
            </a:r>
          </a:p>
          <a:p>
            <a:r>
              <a:rPr lang="hr-HR" sz="2000" dirty="0" smtClean="0"/>
              <a:t>CJELOVITI </a:t>
            </a:r>
            <a:r>
              <a:rPr lang="hr-HR" sz="2000" dirty="0"/>
              <a:t>OBRASCI/PARCIJALNI </a:t>
            </a:r>
            <a:r>
              <a:rPr lang="hr-HR" sz="2000" dirty="0" smtClean="0"/>
              <a:t>OBRASCI</a:t>
            </a:r>
          </a:p>
          <a:p>
            <a:r>
              <a:rPr lang="hr-HR" sz="2000" dirty="0" smtClean="0"/>
              <a:t>PRIJEVOD-TROŠKOVI</a:t>
            </a:r>
          </a:p>
          <a:p>
            <a:r>
              <a:rPr lang="hr-HR" sz="2000" dirty="0" smtClean="0"/>
              <a:t>ROK VAŽENJA-C-301/2020</a:t>
            </a:r>
            <a:endParaRPr lang="hr-HR" sz="2000" dirty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/>
              <a:t>EUROPSKA POTVRDA O NASLJEĐIVANJU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320109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 smtClean="0"/>
              <a:t>MOGUĆA RJEŠENJA</a:t>
            </a:r>
          </a:p>
          <a:p>
            <a:endParaRPr lang="hr-HR" sz="2000" dirty="0"/>
          </a:p>
          <a:p>
            <a:r>
              <a:rPr lang="hr-HR" sz="2000" dirty="0" smtClean="0"/>
              <a:t>kampanja s ciljem veće informiranosti</a:t>
            </a:r>
          </a:p>
          <a:p>
            <a:r>
              <a:rPr lang="hr-HR" sz="2000" dirty="0" smtClean="0"/>
              <a:t>dopuštati upise kad je moguće identificirati nekretninu</a:t>
            </a:r>
          </a:p>
          <a:p>
            <a:r>
              <a:rPr lang="hr-HR" sz="2000" dirty="0" smtClean="0"/>
              <a:t>smanjenje troškova- prijevod i popunjavanje relevantnih podataka, produljenje/izdavanje nove potvrde</a:t>
            </a:r>
          </a:p>
          <a:p>
            <a:r>
              <a:rPr lang="hr-HR" sz="2000" dirty="0" smtClean="0"/>
              <a:t>manji formalizam- rok važenja</a:t>
            </a:r>
          </a:p>
          <a:p>
            <a:endParaRPr lang="hr-HR" sz="2000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dirty="0"/>
              <a:t>EUROPSKA POTVRDA O NASLJEĐIVANJU</a:t>
            </a:r>
          </a:p>
        </p:txBody>
      </p:sp>
    </p:spTree>
    <p:extLst>
      <p:ext uri="{BB962C8B-B14F-4D97-AF65-F5344CB8AC3E}">
        <p14:creationId xmlns:p14="http://schemas.microsoft.com/office/powerpoint/2010/main" val="212508280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endParaRPr lang="hr-HR" sz="4400" dirty="0" smtClean="0"/>
          </a:p>
          <a:p>
            <a:pPr marL="109728" indent="0" algn="just">
              <a:buNone/>
            </a:pPr>
            <a:endParaRPr lang="hr-HR" sz="4400" dirty="0"/>
          </a:p>
          <a:p>
            <a:pPr marL="109728" indent="0" algn="ctr">
              <a:buNone/>
            </a:pPr>
            <a:r>
              <a:rPr lang="hr-HR" sz="4400" dirty="0" smtClean="0"/>
              <a:t>Hvala na pozornosti!</a:t>
            </a:r>
            <a:endParaRPr lang="hr-HR" sz="4400" dirty="0"/>
          </a:p>
        </p:txBody>
      </p:sp>
    </p:spTree>
    <p:extLst>
      <p:ext uri="{BB962C8B-B14F-4D97-AF65-F5344CB8AC3E}">
        <p14:creationId xmlns:p14="http://schemas.microsoft.com/office/powerpoint/2010/main" val="3534504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764704"/>
            <a:ext cx="82296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hr-HR" sz="2400" dirty="0" smtClean="0"/>
          </a:p>
          <a:p>
            <a:pPr algn="just">
              <a:buNone/>
            </a:pPr>
            <a:endParaRPr lang="hr-HR" sz="2400" dirty="0" smtClean="0"/>
          </a:p>
          <a:p>
            <a:pPr algn="just">
              <a:buNone/>
            </a:pPr>
            <a:r>
              <a:rPr lang="hr-HR" sz="2400" dirty="0" smtClean="0"/>
              <a:t>		UREDBA (EU) BROJ 650/2012 EUROPSKOG</a:t>
            </a:r>
          </a:p>
          <a:p>
            <a:pPr algn="just">
              <a:buNone/>
            </a:pPr>
            <a:r>
              <a:rPr lang="hr-HR" sz="2400" dirty="0" smtClean="0"/>
              <a:t>		PARLAMENTA I VIJEĆA OD 4. SRPNJA 2012. O</a:t>
            </a:r>
          </a:p>
          <a:p>
            <a:pPr algn="just">
              <a:buNone/>
            </a:pPr>
            <a:r>
              <a:rPr lang="hr-HR" sz="2400" dirty="0" smtClean="0"/>
              <a:t>		NADLEŽNOSTI, MJERODAVNOM PRAVU,</a:t>
            </a:r>
          </a:p>
          <a:p>
            <a:pPr algn="just">
              <a:buNone/>
            </a:pPr>
            <a:r>
              <a:rPr lang="hr-HR" sz="2400" dirty="0" smtClean="0"/>
              <a:t>		PRIZNAVANJU I IZVRŠAVANJU ODLUKA I</a:t>
            </a:r>
          </a:p>
          <a:p>
            <a:pPr algn="just">
              <a:buNone/>
            </a:pPr>
            <a:r>
              <a:rPr lang="hr-HR" sz="2400" dirty="0" smtClean="0"/>
              <a:t>		PRIHVAĆANJU I IZVRŠAVANJU JAVNIH ISPRAVA</a:t>
            </a:r>
          </a:p>
          <a:p>
            <a:pPr algn="just">
              <a:buNone/>
            </a:pPr>
            <a:r>
              <a:rPr lang="hr-HR" sz="2400" dirty="0" smtClean="0"/>
              <a:t>		U NASLJEDNIM STVARIMA I O USPOSTAVI</a:t>
            </a:r>
          </a:p>
          <a:p>
            <a:pPr algn="just">
              <a:buNone/>
            </a:pPr>
            <a:r>
              <a:rPr lang="hr-HR" sz="2400" dirty="0" smtClean="0"/>
              <a:t>		EUROPSKE POTVRDE O NASLJEĐIVANJU</a:t>
            </a:r>
            <a:endParaRPr lang="hr-HR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Provedbena uredba Komisije (EU) br. 1329/2014 od 9. prosinca 2014. o uspostavi obrazaca iz Uredbe br. 650/2012</a:t>
            </a:r>
          </a:p>
          <a:p>
            <a:pPr marL="109728" indent="0">
              <a:buNone/>
            </a:pPr>
            <a:r>
              <a:rPr lang="hr-HR" sz="1500" dirty="0">
                <a:hlinkClick r:id="rId2"/>
              </a:rPr>
              <a:t>https://</a:t>
            </a:r>
            <a:r>
              <a:rPr lang="hr-HR" sz="1500" dirty="0" smtClean="0">
                <a:hlinkClick r:id="rId2"/>
              </a:rPr>
              <a:t>e-justice.europa.eu/content_succession-380-hr.do</a:t>
            </a:r>
            <a:endParaRPr lang="hr-HR" sz="1500" dirty="0" smtClean="0"/>
          </a:p>
          <a:p>
            <a:pPr marL="109728" indent="0">
              <a:buNone/>
            </a:pPr>
            <a:endParaRPr lang="hr-HR" dirty="0" smtClean="0"/>
          </a:p>
          <a:p>
            <a:endParaRPr lang="hr-HR" dirty="0"/>
          </a:p>
          <a:p>
            <a:r>
              <a:rPr lang="hr-HR" dirty="0" smtClean="0"/>
              <a:t>Zakon o provedbi Uredbe(EU) br. 650/2012 Europskog parlamenta i Vijeća od 4. srpnja 2012.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817619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395536" y="1412776"/>
            <a:ext cx="820891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dirty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MEĐUNARNU NADLEŽNOST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MJERODAVNO MATERIJALNO PRAVO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PRIZNANJE I OVRHU SUDSKIH ODLUKA, SUDSKIH NAGODBI I JAVNIH ISPRAVA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PRIHVAĆANJE DOKAZNE SNAGE STRANIH JAVNIH ISPRAVA</a:t>
            </a:r>
          </a:p>
          <a:p>
            <a:pPr>
              <a:buFont typeface="Arial" pitchFamily="34" charset="0"/>
              <a:buChar char="•"/>
            </a:pPr>
            <a:endParaRPr lang="hr-HR" dirty="0" smtClean="0"/>
          </a:p>
          <a:p>
            <a:pPr>
              <a:buFont typeface="Arial" pitchFamily="34" charset="0"/>
              <a:buChar char="•"/>
            </a:pPr>
            <a:r>
              <a:rPr lang="hr-HR" dirty="0" smtClean="0"/>
              <a:t>EUROPSKA POTVRDA O NASLJEĐIVANJU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323528" y="260648"/>
            <a:ext cx="684076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ŠTO UREĐUJE?</a:t>
            </a:r>
          </a:p>
          <a:p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395536" y="908720"/>
            <a:ext cx="8208912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sz="1400" dirty="0" smtClean="0"/>
          </a:p>
          <a:p>
            <a:pPr>
              <a:buFont typeface="Arial" pitchFamily="34" charset="0"/>
              <a:buChar char="•"/>
            </a:pPr>
            <a:r>
              <a:rPr lang="hr-HR" sz="1400" dirty="0" smtClean="0"/>
              <a:t>Sadržan u t. 7. Preambule</a:t>
            </a:r>
          </a:p>
          <a:p>
            <a:pPr>
              <a:buFont typeface="Arial" pitchFamily="34" charset="0"/>
              <a:buChar char="•"/>
            </a:pPr>
            <a:endParaRPr lang="hr-HR" sz="1400" dirty="0" smtClean="0"/>
          </a:p>
          <a:p>
            <a:pPr>
              <a:buFont typeface="Arial" pitchFamily="34" charset="0"/>
              <a:buChar char="•"/>
            </a:pPr>
            <a:endParaRPr lang="hr-HR" sz="1400" dirty="0" smtClean="0"/>
          </a:p>
          <a:p>
            <a:pPr>
              <a:buFont typeface="Arial" pitchFamily="34" charset="0"/>
              <a:buChar char="•"/>
            </a:pPr>
            <a:r>
              <a:rPr lang="hr-HR" sz="1400" dirty="0" smtClean="0"/>
              <a:t>Uklanjanje prepreka slobodnom kretanju osoba</a:t>
            </a:r>
          </a:p>
          <a:p>
            <a:pPr>
              <a:buFont typeface="Arial" pitchFamily="34" charset="0"/>
              <a:buChar char="•"/>
            </a:pPr>
            <a:endParaRPr lang="hr-HR" sz="1400" dirty="0"/>
          </a:p>
          <a:p>
            <a:pPr>
              <a:buFont typeface="Arial" pitchFamily="34" charset="0"/>
              <a:buChar char="•"/>
            </a:pPr>
            <a:endParaRPr lang="hr-HR" sz="1400" dirty="0" smtClean="0"/>
          </a:p>
          <a:p>
            <a:pPr>
              <a:buFont typeface="Arial" pitchFamily="34" charset="0"/>
              <a:buChar char="•"/>
            </a:pPr>
            <a:endParaRPr lang="hr-HR" sz="1400" dirty="0"/>
          </a:p>
          <a:p>
            <a:pPr>
              <a:buFont typeface="Arial" pitchFamily="34" charset="0"/>
              <a:buChar char="•"/>
            </a:pPr>
            <a:endParaRPr lang="hr-HR" sz="1400" dirty="0" smtClean="0"/>
          </a:p>
          <a:p>
            <a:pPr>
              <a:buFont typeface="Arial" pitchFamily="34" charset="0"/>
              <a:buChar char="•"/>
            </a:pPr>
            <a:r>
              <a:rPr lang="hr-HR" sz="1400" dirty="0" smtClean="0"/>
              <a:t>NAČELO JEDINSTVA OSTAVINE – DEFRAGMENTACIJA NASLJEĐIVANJA, SPRIJEČAVANJE DONOŠENJA RAZLIČITIH ODLUKA</a:t>
            </a:r>
          </a:p>
          <a:p>
            <a:pPr>
              <a:buFont typeface="Arial" pitchFamily="34" charset="0"/>
              <a:buChar char="•"/>
            </a:pPr>
            <a:endParaRPr lang="hr-HR" sz="1400" dirty="0"/>
          </a:p>
          <a:p>
            <a:pPr>
              <a:buFont typeface="Arial" pitchFamily="34" charset="0"/>
              <a:buChar char="•"/>
            </a:pPr>
            <a:endParaRPr lang="hr-HR" sz="1400" dirty="0"/>
          </a:p>
          <a:p>
            <a:pPr>
              <a:buFont typeface="Arial" pitchFamily="34" charset="0"/>
              <a:buChar char="•"/>
            </a:pPr>
            <a:endParaRPr lang="hr-HR" sz="1400" dirty="0"/>
          </a:p>
          <a:p>
            <a:pPr>
              <a:buFont typeface="Arial" pitchFamily="34" charset="0"/>
              <a:buChar char="•"/>
            </a:pPr>
            <a:endParaRPr lang="hr-HR" sz="1400" dirty="0" smtClean="0"/>
          </a:p>
          <a:p>
            <a:pPr>
              <a:buFont typeface="Arial" pitchFamily="34" charset="0"/>
              <a:buChar char="•"/>
            </a:pPr>
            <a:endParaRPr lang="hr-HR" sz="1400" dirty="0"/>
          </a:p>
          <a:p>
            <a:pPr>
              <a:buFont typeface="Arial" pitchFamily="34" charset="0"/>
              <a:buChar char="•"/>
            </a:pPr>
            <a:r>
              <a:rPr lang="hr-HR" sz="1400" dirty="0" smtClean="0"/>
              <a:t>Učinkovita pravna zaštita nasljednika</a:t>
            </a:r>
            <a:r>
              <a:rPr lang="hr-HR" sz="1400" dirty="0"/>
              <a:t>, </a:t>
            </a:r>
            <a:r>
              <a:rPr lang="hr-HR" sz="1400" dirty="0" err="1" smtClean="0"/>
              <a:t>legatara</a:t>
            </a:r>
            <a:r>
              <a:rPr lang="hr-HR" sz="1400" dirty="0" smtClean="0"/>
              <a:t> i </a:t>
            </a:r>
            <a:r>
              <a:rPr lang="hr-HR" sz="1400" dirty="0"/>
              <a:t>dr. osoba bliskih </a:t>
            </a:r>
            <a:r>
              <a:rPr lang="hr-HR" sz="1400" dirty="0" smtClean="0"/>
              <a:t>umrlom, vjerovnika</a:t>
            </a:r>
            <a:endParaRPr lang="hr-HR" sz="1400" dirty="0"/>
          </a:p>
        </p:txBody>
      </p:sp>
      <p:sp>
        <p:nvSpPr>
          <p:cNvPr id="3" name="TekstniOkvir 2"/>
          <p:cNvSpPr txBox="1"/>
          <p:nvPr/>
        </p:nvSpPr>
        <p:spPr>
          <a:xfrm>
            <a:off x="2987824" y="188640"/>
            <a:ext cx="45365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hr-HR" sz="2400" b="1" dirty="0" smtClean="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rPr>
              <a:t>CILJ UREDBE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22031" y="1556792"/>
            <a:ext cx="8229600" cy="4525963"/>
          </a:xfrm>
        </p:spPr>
        <p:txBody>
          <a:bodyPr>
            <a:normAutofit/>
          </a:bodyPr>
          <a:lstStyle/>
          <a:p>
            <a:endParaRPr lang="hr-HR" sz="2400" dirty="0"/>
          </a:p>
          <a:p>
            <a:r>
              <a:rPr lang="hr-HR" sz="2400" dirty="0" smtClean="0"/>
              <a:t>Vremenski </a:t>
            </a:r>
            <a:r>
              <a:rPr lang="hr-HR" sz="2400" dirty="0"/>
              <a:t>doseg primjene-17. kolovoza 2015.</a:t>
            </a:r>
          </a:p>
          <a:p>
            <a:endParaRPr lang="hr-HR" sz="2400" dirty="0"/>
          </a:p>
          <a:p>
            <a:r>
              <a:rPr lang="hr-HR" sz="2400" dirty="0"/>
              <a:t>Teritorijalni doseg </a:t>
            </a:r>
            <a:r>
              <a:rPr lang="hr-HR" sz="2400" dirty="0" smtClean="0"/>
              <a:t>primjene-izuzeće Irska </a:t>
            </a:r>
            <a:r>
              <a:rPr lang="hr-HR" sz="2400" dirty="0"/>
              <a:t>i Danska</a:t>
            </a:r>
          </a:p>
          <a:p>
            <a:endParaRPr lang="hr-HR" sz="2400" dirty="0"/>
          </a:p>
          <a:p>
            <a:r>
              <a:rPr lang="hr-HR" sz="2400" dirty="0"/>
              <a:t>Materijalni doseg </a:t>
            </a:r>
            <a:r>
              <a:rPr lang="hr-HR" sz="2400" dirty="0" smtClean="0"/>
              <a:t>primjene</a:t>
            </a:r>
          </a:p>
          <a:p>
            <a:r>
              <a:rPr lang="hr-HR" sz="2400" dirty="0" smtClean="0"/>
              <a:t>Opća primjena Uredbe (bez obzira gdje je prekogranični element)</a:t>
            </a:r>
          </a:p>
          <a:p>
            <a:r>
              <a:rPr lang="hr-HR" sz="2400" dirty="0" smtClean="0"/>
              <a:t> Uredba ne utječe na primjenu Ugovora između DČ i trećih zemalja –čl. 75. Uredbe-ugovori imaju prednost</a:t>
            </a:r>
          </a:p>
          <a:p>
            <a:endParaRPr lang="hr-HR" sz="2400" dirty="0"/>
          </a:p>
          <a:p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800" dirty="0" smtClean="0">
                <a:solidFill>
                  <a:schemeClr val="tx1"/>
                </a:solidFill>
              </a:rPr>
              <a:t>POLJE PRIMJENE UREDBE</a:t>
            </a:r>
            <a:endParaRPr lang="hr-HR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561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hr-HR" dirty="0" smtClean="0"/>
              <a:t>ČL.4-10 Uredbe</a:t>
            </a:r>
          </a:p>
          <a:p>
            <a:endParaRPr lang="hr-HR" dirty="0"/>
          </a:p>
          <a:p>
            <a:r>
              <a:rPr lang="hr-HR" dirty="0" smtClean="0"/>
              <a:t>Opći </a:t>
            </a:r>
            <a:r>
              <a:rPr lang="hr-HR" dirty="0"/>
              <a:t>kriterij „uobičajeno boravište umrlog</a:t>
            </a:r>
            <a:r>
              <a:rPr lang="hr-HR" dirty="0" smtClean="0"/>
              <a:t>”-složenost utvrđivanja-ukupnost okolnosti</a:t>
            </a:r>
          </a:p>
          <a:p>
            <a:endParaRPr lang="hr-HR" dirty="0"/>
          </a:p>
          <a:p>
            <a:r>
              <a:rPr lang="hr-HR" dirty="0" smtClean="0"/>
              <a:t>Načelo jedinstva ostavine- nadležni sud raspravlja ostavinu u cijelosti</a:t>
            </a:r>
            <a:endParaRPr lang="hr-HR" dirty="0"/>
          </a:p>
          <a:p>
            <a:endParaRPr lang="hr-HR" dirty="0"/>
          </a:p>
          <a:p>
            <a:r>
              <a:rPr lang="hr-HR" dirty="0" smtClean="0"/>
              <a:t>Ideja-po mogućnosti provesti postupak pred tijelima DČ</a:t>
            </a:r>
          </a:p>
          <a:p>
            <a:pPr marL="109728" indent="0">
              <a:buNone/>
            </a:pPr>
            <a:endParaRPr lang="hr-HR" dirty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NADLEŽNOST U PREKOGRANIČNIM POSTUPCIMA S TREĆIM DRŽAVAMA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13008830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hr-HR" dirty="0" smtClean="0"/>
              <a:t>Supsidijarni kriteriji –ako </a:t>
            </a:r>
            <a:r>
              <a:rPr lang="hr-HR" dirty="0" err="1" smtClean="0"/>
              <a:t>u.b</a:t>
            </a:r>
            <a:r>
              <a:rPr lang="hr-HR" dirty="0" smtClean="0"/>
              <a:t>. nije u DČ (čl. 10 i t.30 Preambule)</a:t>
            </a:r>
          </a:p>
          <a:p>
            <a:endParaRPr lang="hr-HR" dirty="0"/>
          </a:p>
          <a:p>
            <a:r>
              <a:rPr lang="hr-HR" dirty="0" smtClean="0"/>
              <a:t>hijerarhijski sistem utvrđivanja nadležnosti</a:t>
            </a:r>
          </a:p>
          <a:p>
            <a:endParaRPr lang="hr-HR" dirty="0"/>
          </a:p>
          <a:p>
            <a:r>
              <a:rPr lang="hr-HR" dirty="0" smtClean="0"/>
              <a:t>Zajednički preduvjet- imovina ostavitelja u DČ</a:t>
            </a:r>
          </a:p>
          <a:p>
            <a:endParaRPr lang="hr-HR" dirty="0"/>
          </a:p>
          <a:p>
            <a:r>
              <a:rPr lang="hr-HR" dirty="0" smtClean="0"/>
              <a:t>Državljanstvo </a:t>
            </a:r>
            <a:r>
              <a:rPr lang="hr-HR" dirty="0"/>
              <a:t>  </a:t>
            </a:r>
            <a:r>
              <a:rPr lang="hr-HR" dirty="0" smtClean="0"/>
              <a:t>pa uobičajeno boravište (nije proteklo više od 5 godina) –raspravlja ostavinu u cijelosti</a:t>
            </a:r>
          </a:p>
          <a:p>
            <a:r>
              <a:rPr lang="hr-HR" dirty="0" smtClean="0"/>
              <a:t>pa imovina-raspravlja ostavinu samo za taj dio </a:t>
            </a:r>
          </a:p>
          <a:p>
            <a:pPr marL="109728" indent="0">
              <a:buNone/>
            </a:pPr>
            <a:r>
              <a:rPr lang="hr-HR" dirty="0" smtClean="0"/>
              <a:t>imovine</a:t>
            </a:r>
            <a:endParaRPr lang="hr-HR" dirty="0"/>
          </a:p>
          <a:p>
            <a:pPr marL="109728" indent="0">
              <a:buNone/>
            </a:pPr>
            <a:endParaRPr lang="hr-HR" dirty="0" smtClean="0"/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NADLEŽNOST U PREKOGRANIČNIM POSTUPCIMA S TREĆIM DRŽAVAMA</a:t>
            </a:r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0396195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7426</TotalTime>
  <Words>853</Words>
  <Application>Microsoft Office PowerPoint</Application>
  <PresentationFormat>Prikaz na zaslonu (4:3)</PresentationFormat>
  <Paragraphs>212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22</vt:i4>
      </vt:variant>
    </vt:vector>
  </HeadingPairs>
  <TitlesOfParts>
    <vt:vector size="23" baseType="lpstr">
      <vt:lpstr>Gomilanje</vt:lpstr>
      <vt:lpstr>EUROPSKA UREDBA O NASLJEĐIVANJU  S OSVRTOM NA NADLEŽNOST I MJERODAVNO PRAVO KAD SU U PITANJU TREĆE DRŽAVE  I EUROPSKU POTVRDU O NASLJEĐIVANJU</vt:lpstr>
      <vt:lpstr>O ČEMU ĆE BITI RIJEČI</vt:lpstr>
      <vt:lpstr>PowerPointova prezentacija</vt:lpstr>
      <vt:lpstr>PowerPointova prezentacija</vt:lpstr>
      <vt:lpstr>PowerPointova prezentacija</vt:lpstr>
      <vt:lpstr>PowerPointova prezentacija</vt:lpstr>
      <vt:lpstr>POLJE PRIMJENE UREDBE</vt:lpstr>
      <vt:lpstr>NADLEŽNOST U PREKOGRANIČNIM POSTUPCIMA S TREĆIM DRŽAVAMA</vt:lpstr>
      <vt:lpstr>NADLEŽNOST U PREKOGRANIČNIM POSTUPCIMA S TREĆIM DRŽAVAMA</vt:lpstr>
      <vt:lpstr>NADLEŽNOST U PREKOGRANIČNIM POSTUPCIMA S TREĆIM DRŽAVAMA</vt:lpstr>
      <vt:lpstr>NADLEŽNOST U PREKOGRANIČNIM POSTUPCIMA S TREĆIM DRŽAVAMA</vt:lpstr>
      <vt:lpstr>NADLEŽNOST U PREKOGRANIČNIM POSTUPCIMA S TREĆIM DRŽAVAMA</vt:lpstr>
      <vt:lpstr>NADLEŽNOST U PREKOGRANIČNIM POSTUPCIMA S TREĆIM DRŽAVAMA</vt:lpstr>
      <vt:lpstr>NADLEŽNOST U PREKOGRANIČNIM POSTUPCIMA S TREĆIM DRŽAVAMA</vt:lpstr>
      <vt:lpstr>NADLEŽNOST U PREKOGRANIČNIM POSTUPCIMA S TREĆIM DRŽAVAMA</vt:lpstr>
      <vt:lpstr>MJERODAVNO PRAVO U PREKOGRANIČNIM POSTUPCIMA S TREĆIM DRŽAVAMA</vt:lpstr>
      <vt:lpstr>MJERODAVNO PRAVO U PREKOGRANIČNIM POSTUPCIMA S TREĆIM DRŽAVAMA</vt:lpstr>
      <vt:lpstr>MJERODAVNO PRAVO U PREKOGRANIČNIM POSTUPCIMA S TREĆIM DRŽAVAMA</vt:lpstr>
      <vt:lpstr>EUROPSKA POTVRDA O NASLJEĐIVANJU</vt:lpstr>
      <vt:lpstr>EUROPSKA POTVRDA O NASLJEĐIVANJU</vt:lpstr>
      <vt:lpstr>EUROPSKA POTVRDA O NASLJEĐIVANJU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UREDBA O NASLJEĐIVANJU</dc:title>
  <dc:creator>HP</dc:creator>
  <cp:lastModifiedBy>Korisnik</cp:lastModifiedBy>
  <cp:revision>188</cp:revision>
  <dcterms:created xsi:type="dcterms:W3CDTF">2015-11-13T18:20:58Z</dcterms:created>
  <dcterms:modified xsi:type="dcterms:W3CDTF">2021-11-04T17:07:57Z</dcterms:modified>
</cp:coreProperties>
</file>